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256" r:id="rId5"/>
    <p:sldId id="322" r:id="rId6"/>
    <p:sldId id="292" r:id="rId7"/>
    <p:sldId id="257" r:id="rId8"/>
    <p:sldId id="259" r:id="rId9"/>
    <p:sldId id="263" r:id="rId10"/>
    <p:sldId id="305" r:id="rId11"/>
    <p:sldId id="295" r:id="rId12"/>
    <p:sldId id="299" r:id="rId13"/>
    <p:sldId id="306" r:id="rId14"/>
    <p:sldId id="262" r:id="rId15"/>
    <p:sldId id="304" r:id="rId16"/>
    <p:sldId id="281" r:id="rId17"/>
    <p:sldId id="308" r:id="rId18"/>
    <p:sldId id="309" r:id="rId19"/>
    <p:sldId id="310" r:id="rId20"/>
    <p:sldId id="282" r:id="rId21"/>
    <p:sldId id="268" r:id="rId22"/>
    <p:sldId id="269" r:id="rId23"/>
    <p:sldId id="272" r:id="rId24"/>
    <p:sldId id="270" r:id="rId25"/>
    <p:sldId id="311" r:id="rId26"/>
    <p:sldId id="312" r:id="rId27"/>
    <p:sldId id="313" r:id="rId28"/>
    <p:sldId id="314" r:id="rId29"/>
    <p:sldId id="315" r:id="rId30"/>
    <p:sldId id="316" r:id="rId31"/>
    <p:sldId id="317" r:id="rId32"/>
    <p:sldId id="277" r:id="rId33"/>
    <p:sldId id="318" r:id="rId34"/>
    <p:sldId id="319" r:id="rId35"/>
    <p:sldId id="264" r:id="rId36"/>
    <p:sldId id="273" r:id="rId37"/>
    <p:sldId id="274" r:id="rId38"/>
    <p:sldId id="284" r:id="rId39"/>
    <p:sldId id="285" r:id="rId40"/>
    <p:sldId id="294" r:id="rId41"/>
    <p:sldId id="290" r:id="rId42"/>
    <p:sldId id="289" r:id="rId43"/>
    <p:sldId id="297" r:id="rId44"/>
    <p:sldId id="286" r:id="rId45"/>
    <p:sldId id="287" r:id="rId46"/>
    <p:sldId id="323" r:id="rId47"/>
    <p:sldId id="320" r:id="rId48"/>
    <p:sldId id="291" r:id="rId49"/>
    <p:sldId id="303" r:id="rId50"/>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76923" autoAdjust="0"/>
  </p:normalViewPr>
  <p:slideViewPr>
    <p:cSldViewPr showGuides="1">
      <p:cViewPr varScale="1">
        <p:scale>
          <a:sx n="50" d="100"/>
          <a:sy n="50" d="100"/>
        </p:scale>
        <p:origin x="710" y="19"/>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3/08/2015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3/08/2015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a:p>
            <a:endParaRPr lang="en-GB" dirty="0" smtClean="0"/>
          </a:p>
          <a:p>
            <a:r>
              <a:rPr lang="en-GB" dirty="0" smtClean="0"/>
              <a:t>AKA: </a:t>
            </a:r>
            <a:r>
              <a:rPr lang="en-GB" sz="1400" dirty="0" smtClean="0"/>
              <a:t>How we set fire to the testing pyramid while maintaining confidence</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3329306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(we really mean it, this is serious)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p>
          <a:p>
            <a:endParaRPr lang="en-AU" dirty="0" smtClean="0"/>
          </a:p>
          <a:p>
            <a:r>
              <a:rPr lang="en-AU" dirty="0" smtClean="0"/>
              <a:t>https://prezi.com/c5hrzba-wmxb/magentys-devops/</a:t>
            </a:r>
          </a:p>
          <a:p>
            <a:r>
              <a:rPr lang="en-AU" dirty="0" smtClean="0"/>
              <a:t>http://www.meetup.com/Perth-Agile-Testing/events/212586832/</a:t>
            </a:r>
          </a:p>
          <a:p>
            <a:endParaRPr lang="en-AU" dirty="0" smtClean="0"/>
          </a:p>
          <a:p>
            <a:r>
              <a:rPr lang="en-AU" dirty="0" smtClean="0"/>
              <a:t>In a continuous delivery</a:t>
            </a:r>
            <a:r>
              <a:rPr lang="en-AU" baseline="0" dirty="0" smtClean="0"/>
              <a:t> world where we want to innovate and rapidly release software incrementally we can deal with uncertainty about what users want by embracing “testing” in this context. But in order to achieve this and make full use of our investment in continuous delivery we need to decrease the feedback loop to real users and then take advantage of that by getting quantitative and qualitative feedback.</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2787142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4137654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2149629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r>
              <a:rPr lang="en-GB" baseline="0" dirty="0" smtClean="0"/>
              <a:t>. Really a business decision rather than a technical decision because you’re trading speed vs confidence, and this is something a business person will care about – they care about speed out to users vs likelihood that it will break.</a:t>
            </a:r>
            <a:endParaRPr lang="en-GB" baseline="0" dirty="0" smtClean="0"/>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DDD Melbourne 2015 Sponsors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1842384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(Rob, Matt)</a:t>
            </a:r>
          </a:p>
          <a:p>
            <a:endParaRPr lang="en-US" dirty="0" smtClean="0"/>
          </a:p>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 major part of the strategy that we have been using involves a technique called Subcutaneous Tests</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212889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One-level below the UI e.g. MVC controller</a:t>
            </a:r>
          </a:p>
          <a:p>
            <a:r>
              <a:rPr lang="en-AU" dirty="0" smtClean="0"/>
              <a:t>Full stack of production dependencies wired in</a:t>
            </a:r>
          </a:p>
          <a:p>
            <a:r>
              <a:rPr lang="en-AU" dirty="0" smtClean="0"/>
              <a:t>Application-owned </a:t>
            </a:r>
            <a:r>
              <a:rPr lang="en-AU" dirty="0" err="1" smtClean="0"/>
              <a:t>datasources</a:t>
            </a:r>
            <a:r>
              <a:rPr lang="en-AU" dirty="0" smtClean="0"/>
              <a:t> wired in</a:t>
            </a:r>
          </a:p>
          <a:p>
            <a:r>
              <a:rPr lang="en-AU" dirty="0" smtClean="0"/>
              <a:t>External dependencies mocked out</a:t>
            </a:r>
          </a:p>
          <a:p>
            <a:endParaRPr lang="en-AU" dirty="0" smtClean="0"/>
          </a:p>
          <a:p>
            <a:r>
              <a:rPr lang="en-AU" dirty="0" smtClean="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725957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92406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a:t>
            </a:r>
          </a:p>
          <a:p>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785172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Explain</a:t>
            </a:r>
            <a:r>
              <a:rPr lang="en-US" baseline="0" dirty="0" smtClean="0"/>
              <a:t> the points, then look at the ways around them:</a:t>
            </a:r>
            <a:endParaRPr lang="en-US" dirty="0" smtClean="0"/>
          </a:p>
          <a:p>
            <a:endParaRPr lang="en-US" dirty="0" smtClean="0"/>
          </a:p>
          <a:p>
            <a:r>
              <a:rPr lang="en-US" dirty="0" smtClean="0"/>
              <a:t>Complex</a:t>
            </a:r>
            <a:r>
              <a:rPr lang="en-US" baseline="0" dirty="0" smtClean="0"/>
              <a:t> code – use a different type of test (or combine)</a:t>
            </a:r>
          </a:p>
          <a:p>
            <a:r>
              <a:rPr lang="en-US" baseline="0" dirty="0" smtClean="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smtClean="0"/>
              <a:t>Multiple test failures – pick one, focus on fixing it then re-run all tests</a:t>
            </a:r>
          </a:p>
          <a:p>
            <a:r>
              <a:rPr lang="en-US" baseline="0" dirty="0" smtClean="0"/>
              <a:t>Test complexity – refactoring and use patterns – see my subcutaneous testing talk to .NET UG</a:t>
            </a:r>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3911095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3399657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2942070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37</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38</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39</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40</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41</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42</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43</a:t>
            </a:fld>
            <a:endParaRPr lang="en-AU"/>
          </a:p>
        </p:txBody>
      </p:sp>
    </p:spTree>
    <p:extLst>
      <p:ext uri="{BB962C8B-B14F-4D97-AF65-F5344CB8AC3E}">
        <p14:creationId xmlns:p14="http://schemas.microsoft.com/office/powerpoint/2010/main" val="2502139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GB" dirty="0"/>
          </a:p>
        </p:txBody>
      </p:sp>
      <p:sp>
        <p:nvSpPr>
          <p:cNvPr id="4" name="Slide Number Placeholder 3"/>
          <p:cNvSpPr>
            <a:spLocks noGrp="1"/>
          </p:cNvSpPr>
          <p:nvPr>
            <p:ph type="sldNum" sz="quarter" idx="10"/>
          </p:nvPr>
        </p:nvSpPr>
        <p:spPr/>
        <p:txBody>
          <a:bodyPr/>
          <a:lstStyle/>
          <a:p>
            <a:fld id="{325FB293-4812-4AD5-9D7B-16C5960DBBF9}" type="slidenum">
              <a:rPr lang="en-AU" smtClean="0"/>
              <a:t>44</a:t>
            </a:fld>
            <a:endParaRPr lang="en-AU"/>
          </a:p>
        </p:txBody>
      </p:sp>
    </p:spTree>
    <p:extLst>
      <p:ext uri="{BB962C8B-B14F-4D97-AF65-F5344CB8AC3E}">
        <p14:creationId xmlns:p14="http://schemas.microsoft.com/office/powerpoint/2010/main" val="342037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a:t>
            </a:r>
            <a:r>
              <a:rPr lang="en-GB" dirty="0" smtClean="0"/>
              <a:t>Matt)</a:t>
            </a:r>
          </a:p>
          <a:p>
            <a:endParaRPr lang="en-GB" dirty="0" smtClean="0"/>
          </a:p>
          <a:p>
            <a:r>
              <a:rPr lang="en-GB" dirty="0" smtClean="0"/>
              <a:t>In</a:t>
            </a:r>
            <a:r>
              <a:rPr lang="en-GB" baseline="0" dirty="0" smtClean="0"/>
              <a:t> </a:t>
            </a:r>
            <a:r>
              <a:rPr lang="en-GB" baseline="0" dirty="0" smtClean="0"/>
              <a:t>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http://martinfowler.com/bliki/TestPyramid.html</a:t>
            </a:r>
          </a:p>
          <a:p>
            <a:endParaRPr lang="en-AU"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br>
              <a:rPr lang="en-GB" baseline="0" dirty="0" smtClean="0"/>
            </a:br>
            <a:endParaRPr lang="en-GB" baseline="0" dirty="0" smtClean="0"/>
          </a:p>
          <a:p>
            <a:r>
              <a:rPr lang="en-GB" baseline="0" dirty="0" smtClean="0"/>
              <a:t>[transition]</a:t>
            </a:r>
          </a:p>
          <a:p>
            <a:endParaRPr lang="en-GB" baseline="0" dirty="0" smtClean="0"/>
          </a:p>
          <a:p>
            <a:r>
              <a:rPr lang="en-GB" b="1" baseline="0" dirty="0" smtClean="0"/>
              <a:t>We hate the testing pyramid. There are 3 Problems we have with it:</a:t>
            </a:r>
          </a:p>
          <a:p>
            <a:endParaRPr lang="en-GB" baseline="0" dirty="0" smtClean="0"/>
          </a:p>
          <a:p>
            <a:r>
              <a:rPr lang="en-GB" baseline="0" dirty="0" smtClean="0"/>
              <a:t>You have to care about the type of tests rather than what confidence you’re getting from them – how many people waste time arguing if a test is unit/integration/etc.? That’s a WASTE OF TIME</a:t>
            </a:r>
          </a:p>
          <a:p>
            <a:r>
              <a:rPr lang="en-GB" baseline="0" dirty="0" smtClean="0"/>
              <a:t>One-size-fits-all approach for all your projects that doesn’t give you the flexibility we feel you need across projects</a:t>
            </a:r>
          </a:p>
          <a:p>
            <a:r>
              <a:rPr lang="en-GB" baseline="0" dirty="0" smtClean="0"/>
              <a:t>It also doesn’t take into account the relationship between speed and confidence…</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248061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161672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3/08/2015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3/08/2015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3/08/2015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3/08/2015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3/08/2015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5A4CD-9276-444C-86E6-50A9930741D5}" type="datetime1">
              <a:rPr lang="en-AU" smtClean="0"/>
              <a:t>3/08/2015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
        <p:nvSpPr>
          <p:cNvPr id="3" name="Rectangle 2"/>
          <p:cNvSpPr/>
          <p:nvPr userDrawn="1"/>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3/08/2015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3/08/2015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3/08/2015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3/08/2015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3/08/2015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
        <p:nvSpPr>
          <p:cNvPr id="5" name="TextBox 4"/>
          <p:cNvSpPr txBox="1"/>
          <p:nvPr userDrawn="1"/>
        </p:nvSpPr>
        <p:spPr>
          <a:xfrm>
            <a:off x="3286894" y="6417335"/>
            <a:ext cx="4398448" cy="307777"/>
          </a:xfrm>
          <a:prstGeom prst="rect">
            <a:avLst/>
          </a:prstGeom>
          <a:noFill/>
        </p:spPr>
        <p:txBody>
          <a:bodyPr wrap="none" rtlCol="0">
            <a:spAutoFit/>
          </a:bodyPr>
          <a:lstStyle/>
          <a:p>
            <a:r>
              <a:rPr lang="en-AU" sz="1400" dirty="0" smtClean="0"/>
              <a:t>#</a:t>
            </a:r>
            <a:r>
              <a:rPr lang="en-AU" sz="1400" dirty="0" err="1" smtClean="0"/>
              <a:t>dddmelb</a:t>
            </a:r>
            <a:r>
              <a:rPr lang="en-AU" sz="1400" dirty="0" smtClean="0"/>
              <a:t> #</a:t>
            </a:r>
            <a:r>
              <a:rPr lang="en-AU" sz="1400" dirty="0" err="1" smtClean="0"/>
              <a:t>microtesting</a:t>
            </a:r>
            <a:r>
              <a:rPr lang="en-AU" sz="1400" dirty="0" smtClean="0"/>
              <a:t> @</a:t>
            </a:r>
            <a:r>
              <a:rPr lang="en-AU" sz="1400" dirty="0" err="1" smtClean="0"/>
              <a:t>robdmoore</a:t>
            </a:r>
            <a:r>
              <a:rPr lang="en-AU" sz="1400" dirty="0" smtClean="0"/>
              <a:t> @</a:t>
            </a:r>
            <a:r>
              <a:rPr lang="en-AU" sz="1400" dirty="0" err="1" smtClean="0"/>
              <a:t>mdaviesnet</a:t>
            </a:r>
            <a:endParaRPr lang="en-AU" sz="140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2.xml"/><Relationship Id="rId16"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robdmoore/SubcutaneousTests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s://github.com/robdmoore/TestingPatternsWithDossierPresentation"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a:t>Being </a:t>
            </a:r>
            <a:r>
              <a:rPr lang="en-GB" sz="4000" i="1" dirty="0"/>
              <a:t>smarter</a:t>
            </a:r>
            <a:r>
              <a:rPr lang="en-GB" sz="4000" dirty="0"/>
              <a:t> about how we test by embracing </a:t>
            </a:r>
            <a:r>
              <a:rPr lang="en-GB" sz="4000" b="1" dirty="0"/>
              <a:t>simplicity</a:t>
            </a:r>
            <a:r>
              <a:rPr lang="en-GB" sz="4000" dirty="0"/>
              <a:t> and </a:t>
            </a:r>
            <a:r>
              <a:rPr lang="en-GB" sz="4000" b="1" dirty="0"/>
              <a:t>continuous improvement</a:t>
            </a:r>
            <a:r>
              <a:rPr lang="en-GB" sz="4000" b="1" dirty="0" smtClean="0"/>
              <a:t>.</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25126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DEBBDC7-4A1B-43E6-8DA6-58148E08E8A6}" type="slidenum">
              <a:rPr lang="en-AU" smtClean="0"/>
              <a:t>12</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13</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“Testing is the process of evaluating a product by learning about it through experimentation, which includes to some degree: questioning, study, modelling, observation and inference.</a:t>
            </a:r>
            <a:br>
              <a:rPr lang="en-AU" sz="3600" dirty="0"/>
            </a:br>
            <a:r>
              <a:rPr lang="en-AU" sz="3600" dirty="0"/>
              <a:t>All the automated tests in the </a:t>
            </a:r>
            <a:r>
              <a:rPr lang="en-AU" sz="3600" dirty="0" smtClean="0"/>
              <a:t>pyramid </a:t>
            </a:r>
            <a:r>
              <a:rPr lang="en-AU" sz="3600" dirty="0"/>
              <a:t>cannot be classed as an evaluation of a product by learning via experimentation. They are essentially CHECKS</a:t>
            </a:r>
            <a:r>
              <a:rPr lang="en-AU" sz="3600" dirty="0" smtClean="0"/>
              <a:t>.”</a:t>
            </a: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14</a:t>
            </a:fld>
            <a:endParaRPr lang="en-AU" dirty="0"/>
          </a:p>
        </p:txBody>
      </p:sp>
      <p:sp>
        <p:nvSpPr>
          <p:cNvPr id="5" name="Subtitle 4"/>
          <p:cNvSpPr>
            <a:spLocks noGrp="1"/>
          </p:cNvSpPr>
          <p:nvPr>
            <p:ph type="subTitle" idx="1"/>
          </p:nvPr>
        </p:nvSpPr>
        <p:spPr/>
        <p:txBody>
          <a:bodyPr/>
          <a:lstStyle/>
          <a:p>
            <a:pPr algn="r"/>
            <a:r>
              <a:rPr lang="en-AU" dirty="0"/>
              <a:t>Hamish </a:t>
            </a:r>
            <a:r>
              <a:rPr lang="en-AU" dirty="0" err="1"/>
              <a:t>Tedeschi</a:t>
            </a:r>
            <a:r>
              <a:rPr lang="en-AU" dirty="0"/>
              <a:t>, </a:t>
            </a:r>
            <a:r>
              <a:rPr lang="en-AU" dirty="0" err="1"/>
              <a:t>MagenTys</a:t>
            </a:r>
            <a:endParaRPr lang="en-AU" dirty="0"/>
          </a:p>
        </p:txBody>
      </p:sp>
      <p:sp>
        <p:nvSpPr>
          <p:cNvPr id="6" name="Rectangle 5"/>
          <p:cNvSpPr/>
          <p:nvPr/>
        </p:nvSpPr>
        <p:spPr>
          <a:xfrm>
            <a:off x="1302704" y="5734050"/>
            <a:ext cx="8577093" cy="523220"/>
          </a:xfrm>
          <a:prstGeom prst="rect">
            <a:avLst/>
          </a:prstGeom>
        </p:spPr>
        <p:txBody>
          <a:bodyPr wrap="none">
            <a:spAutoFit/>
          </a:bodyPr>
          <a:lstStyle/>
          <a:p>
            <a:pPr algn="ctr"/>
            <a:r>
              <a:rPr lang="en-AU" sz="2800" b="1" i="1" dirty="0" smtClean="0">
                <a:solidFill>
                  <a:schemeClr val="bg1"/>
                </a:solidFill>
              </a:rPr>
              <a:t>We need to accelerate the time to get to real users</a:t>
            </a:r>
            <a:endParaRPr lang="en-AU" sz="2800" b="1" i="1" dirty="0">
              <a:solidFill>
                <a:schemeClr val="bg1"/>
              </a:solidFill>
            </a:endParaRPr>
          </a:p>
        </p:txBody>
      </p:sp>
    </p:spTree>
    <p:extLst>
      <p:ext uri="{BB962C8B-B14F-4D97-AF65-F5344CB8AC3E}">
        <p14:creationId xmlns:p14="http://schemas.microsoft.com/office/powerpoint/2010/main" val="2479891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release</a:t>
            </a:r>
            <a:endParaRPr lang="en-AU" dirty="0"/>
          </a:p>
        </p:txBody>
      </p:sp>
      <p:sp>
        <p:nvSpPr>
          <p:cNvPr id="3" name="Content Placeholder 2"/>
          <p:cNvSpPr>
            <a:spLocks noGrp="1"/>
          </p:cNvSpPr>
          <p:nvPr>
            <p:ph idx="1"/>
          </p:nvPr>
        </p:nvSpPr>
        <p:spPr/>
        <p:txBody>
          <a:bodyPr/>
          <a:lstStyle/>
          <a:p>
            <a:r>
              <a:rPr lang="en-AU" dirty="0" smtClean="0"/>
              <a:t>You can only release when you meet your minimum confidence level.</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15</a:t>
            </a:fld>
            <a:endParaRPr lang="en-AU"/>
          </a:p>
        </p:txBody>
      </p:sp>
      <p:cxnSp>
        <p:nvCxnSpPr>
          <p:cNvPr id="5" name="Straight Arrow Connector 4"/>
          <p:cNvCxnSpPr/>
          <p:nvPr/>
        </p:nvCxnSpPr>
        <p:spPr>
          <a:xfrm flipV="1">
            <a:off x="3526493" y="2909188"/>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046735"/>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2853730"/>
            <a:ext cx="2544286"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 of release</a:t>
            </a:r>
            <a:endParaRPr lang="en-AU" dirty="0">
              <a:solidFill>
                <a:srgbClr val="E5007E"/>
              </a:solidFill>
              <a:latin typeface="SketchFlow Print" panose="02000000000000000000" pitchFamily="2" charset="0"/>
            </a:endParaRPr>
          </a:p>
        </p:txBody>
      </p:sp>
      <p:sp>
        <p:nvSpPr>
          <p:cNvPr id="8" name="TextBox 7"/>
          <p:cNvSpPr txBox="1"/>
          <p:nvPr/>
        </p:nvSpPr>
        <p:spPr>
          <a:xfrm>
            <a:off x="6982877" y="6149548"/>
            <a:ext cx="2784737"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Automated “checks”</a:t>
            </a:r>
          </a:p>
        </p:txBody>
      </p:sp>
      <p:sp>
        <p:nvSpPr>
          <p:cNvPr id="11" name="Freeform 10"/>
          <p:cNvSpPr/>
          <p:nvPr/>
        </p:nvSpPr>
        <p:spPr>
          <a:xfrm>
            <a:off x="3781432" y="3124430"/>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2229656" y="5047068"/>
            <a:ext cx="3685624"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Fear of refactoring</a:t>
            </a:r>
          </a:p>
          <a:p>
            <a:r>
              <a:rPr lang="en-AU" dirty="0" smtClean="0">
                <a:latin typeface="SketchFlow Print" panose="02000000000000000000" pitchFamily="2" charset="0"/>
              </a:rPr>
              <a:t>Manual regression testing</a:t>
            </a:r>
            <a:endParaRPr lang="en-AU" dirty="0">
              <a:latin typeface="SketchFlow Print" panose="02000000000000000000" pitchFamily="2" charset="0"/>
            </a:endParaRPr>
          </a:p>
        </p:txBody>
      </p:sp>
      <p:sp>
        <p:nvSpPr>
          <p:cNvPr id="13" name="TextBox 12"/>
          <p:cNvSpPr txBox="1"/>
          <p:nvPr/>
        </p:nvSpPr>
        <p:spPr>
          <a:xfrm>
            <a:off x="7247334" y="4997420"/>
            <a:ext cx="3728906"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Slow, brittle tests</a:t>
            </a:r>
          </a:p>
          <a:p>
            <a:r>
              <a:rPr lang="en-AU" dirty="0" smtClean="0">
                <a:latin typeface="SketchFlow Print" panose="02000000000000000000" pitchFamily="2" charset="0"/>
              </a:rPr>
              <a:t>Lot’s of time spent testing</a:t>
            </a:r>
            <a:endParaRPr lang="en-AU" dirty="0">
              <a:latin typeface="SketchFlow Print" panose="02000000000000000000" pitchFamily="2" charset="0"/>
            </a:endParaRPr>
          </a:p>
        </p:txBody>
      </p:sp>
    </p:spTree>
    <p:extLst>
      <p:ext uri="{BB962C8B-B14F-4D97-AF65-F5344CB8AC3E}">
        <p14:creationId xmlns:p14="http://schemas.microsoft.com/office/powerpoint/2010/main" val="11123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AU" sz="4000" dirty="0" smtClean="0">
                <a:latin typeface="+mn-lt"/>
              </a:rPr>
              <a:t>* Speed and confidence are inversely proportional</a:t>
            </a:r>
            <a:br>
              <a:rPr lang="en-AU" sz="4000" dirty="0" smtClean="0">
                <a:latin typeface="+mn-lt"/>
              </a:rPr>
            </a:br>
            <a:r>
              <a:rPr lang="en-AU" sz="4000" dirty="0" smtClean="0">
                <a:latin typeface="+mn-lt"/>
              </a:rPr>
              <a:t>* Testing pyramid is too rigid – we can be smarter</a:t>
            </a:r>
            <a:br>
              <a:rPr lang="en-AU" sz="4000" dirty="0" smtClean="0">
                <a:latin typeface="+mn-lt"/>
              </a:rPr>
            </a:br>
            <a:r>
              <a:rPr lang="en-AU" sz="4000" dirty="0" smtClean="0">
                <a:latin typeface="+mn-lt"/>
              </a:rPr>
              <a:t>* Speed up releases via checks; then facilitate real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16</a:t>
            </a:fld>
            <a:endParaRPr lang="en-AU" dirty="0"/>
          </a:p>
        </p:txBody>
      </p:sp>
    </p:spTree>
    <p:extLst>
      <p:ext uri="{BB962C8B-B14F-4D97-AF65-F5344CB8AC3E}">
        <p14:creationId xmlns:p14="http://schemas.microsoft.com/office/powerpoint/2010/main" val="2301727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17</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D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589" y="166476"/>
            <a:ext cx="3409506" cy="8380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Xe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159" y="1400659"/>
            <a:ext cx="876186" cy="8571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487" y="1676847"/>
            <a:ext cx="952376" cy="3047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Ninte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1668" y="1674909"/>
            <a:ext cx="1590468" cy="228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Gooro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0190" y="1551100"/>
            <a:ext cx="1619039" cy="476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Kiandra I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9651" y="1387403"/>
            <a:ext cx="2592084" cy="751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See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20915" y="2451976"/>
            <a:ext cx="1822067" cy="719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Readif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0541" y="1902061"/>
            <a:ext cx="2124051" cy="15853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Pluralsigh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9709" y="2716489"/>
            <a:ext cx="2380940" cy="1904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Pan Softwar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4816" y="3667550"/>
            <a:ext cx="1761531" cy="5953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PageUp Peopl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2725" y="3510638"/>
            <a:ext cx="2193969" cy="6874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BuzzCon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9626" y="5014706"/>
            <a:ext cx="1619039" cy="6285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6" descr="SSW"/>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4799" y="4935548"/>
            <a:ext cx="1363089" cy="81785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8" descr="Compass Educa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16270" y="4976322"/>
            <a:ext cx="1718423" cy="761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0" descr="Aspos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623" y="6010016"/>
            <a:ext cx="1685705" cy="476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2" descr="Jetbra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86346" y="5979101"/>
            <a:ext cx="2190465" cy="61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27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Subcutaneous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764541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23</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smtClean="0"/>
              <a:t>Subcutaneous Test</a:t>
            </a:r>
            <a:endParaRPr lang="en-AU" dirty="0"/>
          </a:p>
        </p:txBody>
      </p:sp>
    </p:spTree>
    <p:extLst>
      <p:ext uri="{BB962C8B-B14F-4D97-AF65-F5344CB8AC3E}">
        <p14:creationId xmlns:p14="http://schemas.microsoft.com/office/powerpoint/2010/main" val="3270116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Advantages</a:t>
            </a:r>
            <a:endParaRPr lang="en-AU" dirty="0"/>
          </a:p>
        </p:txBody>
      </p:sp>
      <p:sp>
        <p:nvSpPr>
          <p:cNvPr id="3" name="Content Placeholder 2"/>
          <p:cNvSpPr>
            <a:spLocks noGrp="1"/>
          </p:cNvSpPr>
          <p:nvPr>
            <p:ph idx="1"/>
          </p:nvPr>
        </p:nvSpPr>
        <p:spPr/>
        <p:txBody>
          <a:bodyPr/>
          <a:lstStyle/>
          <a:p>
            <a:r>
              <a:rPr lang="en-AU" dirty="0" smtClean="0"/>
              <a:t>Testing behaviour </a:t>
            </a:r>
            <a:r>
              <a:rPr lang="en-AU" dirty="0" smtClean="0">
                <a:sym typeface="Wingdings" panose="05000000000000000000" pitchFamily="2" charset="2"/>
              </a:rPr>
              <a:t></a:t>
            </a:r>
            <a:r>
              <a:rPr lang="en-AU" dirty="0" smtClean="0"/>
              <a:t> </a:t>
            </a:r>
            <a:r>
              <a:rPr lang="en-AU" dirty="0"/>
              <a:t>acceptance </a:t>
            </a:r>
            <a:r>
              <a:rPr lang="en-AU" dirty="0" smtClean="0"/>
              <a:t>criteria </a:t>
            </a:r>
            <a:r>
              <a:rPr lang="en-AU" dirty="0" smtClean="0">
                <a:sym typeface="Wingdings" panose="05000000000000000000" pitchFamily="2" charset="2"/>
              </a:rPr>
              <a:t></a:t>
            </a:r>
            <a:r>
              <a:rPr lang="en-AU" dirty="0" smtClean="0"/>
              <a:t> </a:t>
            </a:r>
            <a:r>
              <a:rPr lang="en-AU" dirty="0"/>
              <a:t>ATDD</a:t>
            </a:r>
            <a:r>
              <a:rPr lang="en-AU" dirty="0" smtClean="0"/>
              <a:t>,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3006695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Silver bullet!?</a:t>
            </a:r>
            <a:endParaRPr lang="en-AU" dirty="0">
              <a:solidFill>
                <a:schemeClr val="bg1"/>
              </a:solidFill>
            </a:endParaRPr>
          </a:p>
        </p:txBody>
      </p:sp>
    </p:spTree>
    <p:extLst>
      <p:ext uri="{BB962C8B-B14F-4D97-AF65-F5344CB8AC3E}">
        <p14:creationId xmlns:p14="http://schemas.microsoft.com/office/powerpoint/2010/main" val="429259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AU" dirty="0"/>
          </a:p>
        </p:txBody>
      </p:sp>
      <p:sp>
        <p:nvSpPr>
          <p:cNvPr id="3" name="Content Placeholder 2"/>
          <p:cNvSpPr>
            <a:spLocks noGrp="1"/>
          </p:cNvSpPr>
          <p:nvPr>
            <p:ph idx="1"/>
          </p:nvPr>
        </p:nvSpPr>
        <p:spPr/>
        <p:txBody>
          <a:bodyPr/>
          <a:lstStyle/>
          <a:p>
            <a:r>
              <a:rPr lang="en-AU" dirty="0" smtClean="0"/>
              <a:t>Hard to get complete </a:t>
            </a:r>
            <a:r>
              <a:rPr lang="en-AU" dirty="0"/>
              <a:t>coverage of </a:t>
            </a:r>
            <a:r>
              <a:rPr lang="en-AU" i="1" dirty="0"/>
              <a:t>complex</a:t>
            </a:r>
            <a:r>
              <a:rPr lang="en-AU" dirty="0"/>
              <a:t> </a:t>
            </a:r>
            <a:r>
              <a:rPr lang="en-AU" dirty="0" smtClean="0"/>
              <a:t>code</a:t>
            </a:r>
          </a:p>
          <a:p>
            <a:pPr lvl="1"/>
            <a:r>
              <a:rPr lang="en-AU" dirty="0"/>
              <a:t>Combinatorial </a:t>
            </a:r>
            <a:r>
              <a:rPr lang="en-AU" dirty="0" smtClean="0"/>
              <a:t>explosion</a:t>
            </a:r>
          </a:p>
          <a:p>
            <a:r>
              <a:rPr lang="en-US" dirty="0" smtClean="0"/>
              <a:t>Hard to know why broken</a:t>
            </a:r>
          </a:p>
          <a:p>
            <a:r>
              <a:rPr lang="en-AU" dirty="0"/>
              <a:t>Multiple test failures</a:t>
            </a:r>
          </a:p>
          <a:p>
            <a:r>
              <a:rPr lang="en-AU" dirty="0" smtClean="0"/>
              <a:t>Test </a:t>
            </a:r>
            <a:r>
              <a:rPr lang="en-AU" dirty="0"/>
              <a:t>complexity – lots of moving </a:t>
            </a:r>
            <a:r>
              <a:rPr lang="en-AU" dirty="0" smtClean="0"/>
              <a:t>parts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1760841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27</a:t>
            </a:fld>
            <a:endParaRPr lang="en-AU" dirty="0"/>
          </a:p>
        </p:txBody>
      </p:sp>
    </p:spTree>
    <p:extLst>
      <p:ext uri="{BB962C8B-B14F-4D97-AF65-F5344CB8AC3E}">
        <p14:creationId xmlns:p14="http://schemas.microsoft.com/office/powerpoint/2010/main" val="2277968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512503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automated UI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30</a:t>
            </a:fld>
            <a:endParaRPr lang="en-AU" dirty="0"/>
          </a:p>
        </p:txBody>
      </p:sp>
    </p:spTree>
    <p:extLst>
      <p:ext uri="{BB962C8B-B14F-4D97-AF65-F5344CB8AC3E}">
        <p14:creationId xmlns:p14="http://schemas.microsoft.com/office/powerpoint/2010/main" val="38222641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Automated UI tests</a:t>
            </a:r>
            <a:endParaRPr lang="en-AU" dirty="0"/>
          </a:p>
        </p:txBody>
      </p:sp>
      <p:sp>
        <p:nvSpPr>
          <p:cNvPr id="3" name="Content Placeholder 2"/>
          <p:cNvSpPr>
            <a:spLocks noGrp="1"/>
          </p:cNvSpPr>
          <p:nvPr>
            <p:ph idx="1"/>
          </p:nvPr>
        </p:nvSpPr>
        <p:spPr/>
        <p:txBody>
          <a:bodyPr/>
          <a:lstStyle/>
          <a:p>
            <a:r>
              <a:rPr lang="en-US" dirty="0" smtClean="0"/>
              <a:t>High confidence</a:t>
            </a:r>
          </a:p>
          <a:p>
            <a:r>
              <a:rPr lang="en-US" dirty="0" smtClean="0"/>
              <a:t>Slow and fragile</a:t>
            </a:r>
          </a:p>
          <a:p>
            <a:endParaRPr lang="en-US" dirty="0"/>
          </a:p>
          <a:p>
            <a:r>
              <a:rPr lang="en-US" dirty="0" smtClean="0"/>
              <a:t>Great for complex UIs and high-value scenarios</a:t>
            </a:r>
          </a:p>
          <a:p>
            <a:r>
              <a:rPr lang="en-US" dirty="0" smtClean="0"/>
              <a:t>It’s a cost-benefit trade-off: don’t blindly cover everything in them – be </a:t>
            </a:r>
            <a:r>
              <a:rPr lang="en-US" i="1" dirty="0" smtClean="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2882125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35</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Driven Tests</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a:t>
            </a:r>
            <a:r>
              <a:rPr lang="en-AU" dirty="0" smtClean="0"/>
              <a:t>write</a:t>
            </a:r>
          </a:p>
          <a:p>
            <a:pPr lvl="1"/>
            <a:endParaRPr lang="en-AU" i="1" dirty="0" smtClean="0"/>
          </a:p>
          <a:p>
            <a:pPr lvl="1"/>
            <a:endParaRPr lang="en-AU" i="1" dirty="0"/>
          </a:p>
          <a:p>
            <a:pPr lvl="1"/>
            <a:endParaRPr lang="en-AU" i="1" dirty="0" smtClean="0"/>
          </a:p>
          <a:p>
            <a:pPr lvl="1"/>
            <a:endParaRPr lang="en-AU" i="1" dirty="0" smtClean="0"/>
          </a:p>
          <a:p>
            <a:pPr lvl="1"/>
            <a:r>
              <a:rPr lang="en-AU" i="1" dirty="0" smtClean="0"/>
              <a:t>Tip</a:t>
            </a:r>
            <a:r>
              <a:rPr lang="en-AU" i="1" dirty="0"/>
              <a:t>: </a:t>
            </a:r>
            <a:r>
              <a:rPr lang="en-AU" dirty="0" smtClean="0"/>
              <a:t>If you’re using .NET, look into </a:t>
            </a:r>
            <a:r>
              <a:rPr lang="en-GB" dirty="0" err="1" smtClean="0"/>
              <a:t>BDDfy</a:t>
            </a:r>
            <a:endParaRPr lang="en-AU" dirty="0" smtClean="0"/>
          </a:p>
        </p:txBody>
      </p:sp>
      <p:sp>
        <p:nvSpPr>
          <p:cNvPr id="5" name="Slide Number Placeholder 4"/>
          <p:cNvSpPr>
            <a:spLocks noGrp="1"/>
          </p:cNvSpPr>
          <p:nvPr>
            <p:ph type="sldNum" sz="quarter" idx="12"/>
          </p:nvPr>
        </p:nvSpPr>
        <p:spPr/>
        <p:txBody>
          <a:bodyPr/>
          <a:lstStyle/>
          <a:p>
            <a:fld id="{1DEBBDC7-4A1B-43E6-8DA6-58148E08E8A6}" type="slidenum">
              <a:rPr lang="en-AU" smtClean="0"/>
              <a:t>36</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37</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smtClean="0"/>
              <a:t>Avoids implementation details</a:t>
            </a:r>
          </a:p>
          <a:p>
            <a:r>
              <a:rPr lang="en-AU" dirty="0"/>
              <a:t>Only mock external dependencies</a:t>
            </a:r>
          </a:p>
          <a:p>
            <a:r>
              <a:rPr lang="en-AU" dirty="0" smtClean="0"/>
              <a:t>Hand-rolled mocks –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Create standard request/response pairs for APIs as a cross-cutting testing concern</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39</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40</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41</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a:t>
            </a:r>
            <a:r>
              <a:rPr lang="en-AU" smtClean="0"/>
              <a:t>that complement</a:t>
            </a:r>
            <a:endParaRPr lang="en-AU" dirty="0" smtClean="0"/>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If you are using .NET check out </a:t>
            </a:r>
            <a:r>
              <a:rPr lang="en-AU" dirty="0" err="1" smtClean="0"/>
              <a:t>TestStack.Dossier</a:t>
            </a:r>
            <a:endParaRPr lang="en-AU" i="1" dirty="0"/>
          </a:p>
        </p:txBody>
      </p:sp>
      <p:sp>
        <p:nvSpPr>
          <p:cNvPr id="5" name="Slide Number Placeholder 4"/>
          <p:cNvSpPr>
            <a:spLocks noGrp="1"/>
          </p:cNvSpPr>
          <p:nvPr>
            <p:ph type="sldNum" sz="quarter" idx="12"/>
          </p:nvPr>
        </p:nvSpPr>
        <p:spPr/>
        <p:txBody>
          <a:bodyPr/>
          <a:lstStyle/>
          <a:p>
            <a:fld id="{1DEBBDC7-4A1B-43E6-8DA6-58148E08E8A6}" type="slidenum">
              <a:rPr lang="en-AU" smtClean="0"/>
              <a:t>42</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a:t>T</a:t>
            </a:r>
            <a:r>
              <a:rPr lang="en-AU" sz="3200" dirty="0" smtClean="0"/>
              <a:t>est data generation example</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43</a:t>
            </a:fld>
            <a:endParaRPr lang="en-AU" dirty="0"/>
          </a:p>
        </p:txBody>
      </p:sp>
    </p:spTree>
    <p:extLst>
      <p:ext uri="{BB962C8B-B14F-4D97-AF65-F5344CB8AC3E}">
        <p14:creationId xmlns:p14="http://schemas.microsoft.com/office/powerpoint/2010/main" val="40077141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269554"/>
            <a:ext cx="10873030" cy="4536505"/>
          </a:xfrm>
        </p:spPr>
        <p:txBody>
          <a:bodyPr/>
          <a:lstStyle/>
          <a:p>
            <a:pPr>
              <a:lnSpc>
                <a:spcPts val="5000"/>
              </a:lnSpc>
            </a:pPr>
            <a:r>
              <a:rPr lang="en-AU" dirty="0" smtClean="0"/>
              <a:t>Questions</a:t>
            </a:r>
            <a:r>
              <a:rPr lang="en-AU" dirty="0"/>
              <a:t> </a:t>
            </a:r>
            <a:r>
              <a:rPr lang="en-AU" dirty="0" smtClean="0"/>
              <a:t>to ask…</a:t>
            </a:r>
            <a:br>
              <a:rPr lang="en-AU" dirty="0" smtClean="0"/>
            </a:br>
            <a:r>
              <a:rPr lang="en-AU" dirty="0" smtClean="0"/>
              <a:t/>
            </a:r>
            <a:br>
              <a:rPr lang="en-AU" dirty="0" smtClean="0"/>
            </a:br>
            <a:r>
              <a:rPr lang="en-AU" sz="3600" dirty="0"/>
              <a:t>Are you happy with amount of effort, overall confidence and speed of </a:t>
            </a:r>
            <a:r>
              <a:rPr lang="en-AU" sz="3600" dirty="0" smtClean="0"/>
              <a:t>feedback (checks and tests)?</a:t>
            </a:r>
            <a:br>
              <a:rPr lang="en-AU" sz="3600" dirty="0" smtClean="0"/>
            </a:br>
            <a:r>
              <a:rPr lang="en-AU" sz="3600" dirty="0" smtClean="0"/>
              <a:t/>
            </a:r>
            <a:br>
              <a:rPr lang="en-AU" sz="3600" dirty="0" smtClean="0"/>
            </a:br>
            <a:r>
              <a:rPr lang="en-AU" sz="3600" dirty="0" smtClean="0"/>
              <a:t>How can you make testing simpler?</a:t>
            </a:r>
            <a:br>
              <a:rPr lang="en-AU" sz="3600" dirty="0" smtClean="0"/>
            </a:br>
            <a:r>
              <a:rPr lang="en-AU" sz="3600" dirty="0" smtClean="0"/>
              <a:t/>
            </a:r>
            <a:br>
              <a:rPr lang="en-AU" sz="3600" dirty="0" smtClean="0"/>
            </a:br>
            <a:r>
              <a:rPr lang="en-AU" sz="3600" dirty="0" smtClean="0"/>
              <a:t>How can you continuously improve your testing?</a:t>
            </a:r>
            <a:endParaRPr lang="en-AU" sz="208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44</a:t>
            </a:fld>
            <a:endParaRPr lang="en-AU" dirty="0"/>
          </a:p>
        </p:txBody>
      </p:sp>
    </p:spTree>
    <p:extLst>
      <p:ext uri="{BB962C8B-B14F-4D97-AF65-F5344CB8AC3E}">
        <p14:creationId xmlns:p14="http://schemas.microsoft.com/office/powerpoint/2010/main" val="14909215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a:t>
            </a:r>
            <a:r>
              <a:rPr lang="en-AU" sz="2400" dirty="0" smtClean="0">
                <a:hlinkClick r:id="rId6"/>
              </a:rPr>
              <a:t>vimeo.com/68390508</a:t>
            </a:r>
            <a:endParaRPr lang="en-AU" sz="2400" dirty="0" smtClean="0"/>
          </a:p>
          <a:p>
            <a:r>
              <a:rPr lang="en-AU" sz="2400" dirty="0">
                <a:hlinkClick r:id="rId7"/>
              </a:rPr>
              <a:t>https://github.com/robdmoore/TestingPatternsWithDossierPresentation</a:t>
            </a:r>
            <a:r>
              <a:rPr lang="en-AU" sz="2400" dirty="0"/>
              <a:t> </a:t>
            </a:r>
          </a:p>
          <a:p>
            <a:r>
              <a:rPr lang="en-AU" sz="2400" dirty="0">
                <a:hlinkClick r:id="rId8"/>
              </a:rPr>
              <a:t>https://github.com/robdmoore/SubcutaneousTestsPresentation</a:t>
            </a:r>
            <a:endParaRPr lang="en-AU" sz="2400" dirty="0"/>
          </a:p>
          <a:p>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46</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6</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7</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223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FCBA9-0E7F-4D64-B543-2B2870B85E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Readify PowerPoint</Template>
  <TotalTime>1494</TotalTime>
  <Words>2304</Words>
  <Application>Microsoft Office PowerPoint</Application>
  <PresentationFormat>Custom</PresentationFormat>
  <Paragraphs>421</Paragraphs>
  <Slides>46</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Being smarter about how we test by embracing simplicity and continuous improvement.</vt:lpstr>
      <vt:lpstr>PowerPoint Presentation</vt:lpstr>
      <vt:lpstr>Why microtesting?</vt:lpstr>
      <vt:lpstr>PowerPoint Presentation</vt:lpstr>
      <vt:lpstr>PowerPoint Presentation</vt:lpstr>
      <vt:lpstr>Theory</vt:lpstr>
      <vt:lpstr>Testing pyramid</vt:lpstr>
      <vt:lpstr>PowerPoint Presentation</vt:lpstr>
      <vt:lpstr>PowerPoint Presentation</vt:lpstr>
      <vt:lpstr>Jimmy Bogard’s testing pyramid</vt:lpstr>
      <vt:lpstr>Our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“Testing is the process of evaluating a product by learning about it through experimentation, which includes to some degree: questioning, study, modelling, observation and inference. All the automated tests in the pyramid cannot be classed as an evaluation of a product by learning via experimentation. They are essentially CHECKS.”</vt:lpstr>
      <vt:lpstr>Speed of release</vt:lpstr>
      <vt:lpstr>tl;dr  * Speed and confidence are inversely proportional * Testing pyramid is too rigid – we can be smarter * Speed up releases via checks; then facilitate real testing</vt:lpstr>
      <vt:lpstr>So, how do we decide on a testing strategy then?</vt:lpstr>
      <vt:lpstr>“Challenge yourself to start simple then inspect and adapt”</vt:lpstr>
      <vt:lpstr>Setting a testing strategy</vt:lpstr>
      <vt:lpstr>Is that an oversimplification?</vt:lpstr>
      <vt:lpstr>Enterprise Grade Testing™</vt:lpstr>
      <vt:lpstr>Subcutaneous testing</vt:lpstr>
      <vt:lpstr>PowerPoint Presentation</vt:lpstr>
      <vt:lpstr>Advantages</vt:lpstr>
      <vt:lpstr>PowerPoint Presentation</vt:lpstr>
      <vt:lpstr>Disadvantages</vt:lpstr>
      <vt:lpstr>What about “unit” tests?</vt:lpstr>
      <vt:lpstr>Implementation tests (“unit” tests)</vt:lpstr>
      <vt:lpstr>Demo Implementation unit tests vs subcutaneous test</vt:lpstr>
      <vt:lpstr>What about automated UI tests?</vt:lpstr>
      <vt:lpstr>Automated UI tests</vt:lpstr>
      <vt:lpstr>What testing strategy have we found effective?</vt:lpstr>
      <vt:lpstr>Context</vt:lpstr>
      <vt:lpstr>Example testing strategy</vt:lpstr>
      <vt:lpstr>What techniques do we use to make subcutaneous testing easier / more maintainable?</vt:lpstr>
      <vt:lpstr>Behaviour Driven Tests</vt:lpstr>
      <vt:lpstr>Demo Bddfy / class per scenario</vt:lpstr>
      <vt:lpstr>Driving tests via DI container</vt:lpstr>
      <vt:lpstr>Avoiding mocks / Hand-rolling</vt:lpstr>
      <vt:lpstr>Demo Hand-rolled mock example</vt:lpstr>
      <vt:lpstr>Approval Tests</vt:lpstr>
      <vt:lpstr>Object Mother / Test Data Builder</vt:lpstr>
      <vt:lpstr>Demo Test data generation example</vt:lpstr>
      <vt:lpstr>Questions to ask…  Are you happy with amount of effort, overall confidence and speed of feedback (checks and tests)?  How can you make testing simpler?  How can you continuously improve your testing?</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Matt Davies</cp:lastModifiedBy>
  <cp:revision>171</cp:revision>
  <dcterms:created xsi:type="dcterms:W3CDTF">2015-05-04T07:51:09Z</dcterms:created>
  <dcterms:modified xsi:type="dcterms:W3CDTF">2015-08-03T01:53:03Z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